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31"/>
  </p:notesMasterIdLst>
  <p:sldIdLst>
    <p:sldId id="2203" r:id="rId2"/>
    <p:sldId id="2204" r:id="rId3"/>
    <p:sldId id="2213" r:id="rId4"/>
    <p:sldId id="2214" r:id="rId5"/>
    <p:sldId id="2215" r:id="rId6"/>
    <p:sldId id="2208" r:id="rId7"/>
    <p:sldId id="2209" r:id="rId8"/>
    <p:sldId id="2053" r:id="rId9"/>
    <p:sldId id="2146" r:id="rId10"/>
    <p:sldId id="2193" r:id="rId11"/>
    <p:sldId id="2221" r:id="rId12"/>
    <p:sldId id="2217" r:id="rId13"/>
    <p:sldId id="2222" r:id="rId14"/>
    <p:sldId id="2223" r:id="rId15"/>
    <p:sldId id="2224" r:id="rId16"/>
    <p:sldId id="2216" r:id="rId17"/>
    <p:sldId id="2225" r:id="rId18"/>
    <p:sldId id="2226" r:id="rId19"/>
    <p:sldId id="2227" r:id="rId20"/>
    <p:sldId id="2228" r:id="rId21"/>
    <p:sldId id="2231" r:id="rId22"/>
    <p:sldId id="2229" r:id="rId23"/>
    <p:sldId id="2232" r:id="rId24"/>
    <p:sldId id="2233" r:id="rId25"/>
    <p:sldId id="2234" r:id="rId26"/>
    <p:sldId id="2235" r:id="rId27"/>
    <p:sldId id="2236" r:id="rId28"/>
    <p:sldId id="2063" r:id="rId29"/>
    <p:sldId id="2104" r:id="rId30"/>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204"/>
    <a:srgbClr val="000000"/>
    <a:srgbClr val="9C866E"/>
    <a:srgbClr val="6E5B4C"/>
    <a:srgbClr val="820000"/>
    <a:srgbClr val="0A0A0A"/>
    <a:srgbClr val="101010"/>
    <a:srgbClr val="0D0D0D"/>
    <a:srgbClr val="00040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7" autoAdjust="0"/>
    <p:restoredTop sz="85051" autoAdjust="0"/>
  </p:normalViewPr>
  <p:slideViewPr>
    <p:cSldViewPr>
      <p:cViewPr varScale="1">
        <p:scale>
          <a:sx n="149" d="100"/>
          <a:sy n="149" d="100"/>
        </p:scale>
        <p:origin x="252" y="114"/>
      </p:cViewPr>
      <p:guideLst>
        <p:guide orient="horz" pos="1620"/>
        <p:guide pos="2880"/>
      </p:guideLst>
    </p:cSldViewPr>
  </p:slideViewPr>
  <p:outlineViewPr>
    <p:cViewPr varScale="1">
      <p:scale>
        <a:sx n="33" d="100"/>
        <a:sy n="33" d="100"/>
      </p:scale>
      <p:origin x="0" y="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2978377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83667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375685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Ex 28:40 ¶ "For Aaron's sons you shall make tunics, and you shall make sashes for them. And you shall make hats for them, for glory and beauty. 41 "So you shall put them on Aaron your brother and on his sons with him. You shall anoint them, consecrate them, and sanctify them, that they may minister to Me as priests. 42 "And you shall make for them linen trousers to cover their nakedness; they shall reach from the waist to the thighs. 43 "They shall be on Aaron and on his sons when they come into the tabernacle of meeting, or when they come near the altar to minister in the holy place, that they do not incur iniquity and die. It shall be a statute forever to him and his descendants after him.</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30438723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Le 19:19 ¶ 'You shall keep My statutes. You shall not let your livestock breed with another kind. You shall not sow your field with mixed seed. Nor shall a garment of mixed linen and wool come upon you.</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26079182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Le 19:19 ¶ 'You shall keep My statutes. You shall not let your livestock breed with another kind. You shall not sow your field with mixed seed. Nor shall a garment of mixed linen and wool come upon you.</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7429915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32880103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1Ti 2:9 ¶ in like manner also, that the women adorn themselves in modest apparel, with propriety and moderation, not with braided hair or gold or pearls or costly clothing,</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30214494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1Ti 2:9 ¶ in like manner also, that the women adorn themselves in modest apparel, with propriety and moderation, not with braided hair or gold or pearls or costly clothing,</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18</a:t>
            </a:fld>
            <a:endParaRPr lang="en-US"/>
          </a:p>
        </p:txBody>
      </p:sp>
    </p:spTree>
    <p:extLst>
      <p:ext uri="{BB962C8B-B14F-4D97-AF65-F5344CB8AC3E}">
        <p14:creationId xmlns:p14="http://schemas.microsoft.com/office/powerpoint/2010/main" val="21830912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1Ti 2:9 ¶ in like manner also, that the women adorn themselves in modest apparel, with propriety and moderation, not with braided hair or gold or pearls or costly clothing,</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19</a:t>
            </a:fld>
            <a:endParaRPr lang="en-US"/>
          </a:p>
        </p:txBody>
      </p:sp>
    </p:spTree>
    <p:extLst>
      <p:ext uri="{BB962C8B-B14F-4D97-AF65-F5344CB8AC3E}">
        <p14:creationId xmlns:p14="http://schemas.microsoft.com/office/powerpoint/2010/main" val="3526695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3015767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1Ti 2:9 ¶ in like manner also, that the women adorn themselves in modest apparel, with propriety and moderation, not with braided hair or gold or pearls or costly clothing,</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20</a:t>
            </a:fld>
            <a:endParaRPr lang="en-US"/>
          </a:p>
        </p:txBody>
      </p:sp>
    </p:spTree>
    <p:extLst>
      <p:ext uri="{BB962C8B-B14F-4D97-AF65-F5344CB8AC3E}">
        <p14:creationId xmlns:p14="http://schemas.microsoft.com/office/powerpoint/2010/main" val="29545868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Time are changing, and what is considered appropriate for dress up is changing.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21</a:t>
            </a:fld>
            <a:endParaRPr lang="en-US"/>
          </a:p>
        </p:txBody>
      </p:sp>
    </p:spTree>
    <p:extLst>
      <p:ext uri="{BB962C8B-B14F-4D97-AF65-F5344CB8AC3E}">
        <p14:creationId xmlns:p14="http://schemas.microsoft.com/office/powerpoint/2010/main" val="26560827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18:7 ¶ "Woe to the world because of offenses! For offenses must come, but woe to that man by whom the offense comes!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22</a:t>
            </a:fld>
            <a:endParaRPr lang="en-US"/>
          </a:p>
        </p:txBody>
      </p:sp>
    </p:spTree>
    <p:extLst>
      <p:ext uri="{BB962C8B-B14F-4D97-AF65-F5344CB8AC3E}">
        <p14:creationId xmlns:p14="http://schemas.microsoft.com/office/powerpoint/2010/main" val="2034480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18:7 ¶ "Woe to the world because of offenses! For offenses must come, but woe to that man by whom the offense comes!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23</a:t>
            </a:fld>
            <a:endParaRPr lang="en-US"/>
          </a:p>
        </p:txBody>
      </p:sp>
    </p:spTree>
    <p:extLst>
      <p:ext uri="{BB962C8B-B14F-4D97-AF65-F5344CB8AC3E}">
        <p14:creationId xmlns:p14="http://schemas.microsoft.com/office/powerpoint/2010/main" val="34756013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18:7 ¶ "Woe to the world because of offenses! For offenses must come, but woe to that man by whom the offense comes!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24</a:t>
            </a:fld>
            <a:endParaRPr lang="en-US"/>
          </a:p>
        </p:txBody>
      </p:sp>
    </p:spTree>
    <p:extLst>
      <p:ext uri="{BB962C8B-B14F-4D97-AF65-F5344CB8AC3E}">
        <p14:creationId xmlns:p14="http://schemas.microsoft.com/office/powerpoint/2010/main" val="12514010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18:7 ¶ "Woe to the world because of offenses! For offenses must come, but woe to that man by whom the offense comes!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25</a:t>
            </a:fld>
            <a:endParaRPr lang="en-US"/>
          </a:p>
        </p:txBody>
      </p:sp>
    </p:spTree>
    <p:extLst>
      <p:ext uri="{BB962C8B-B14F-4D97-AF65-F5344CB8AC3E}">
        <p14:creationId xmlns:p14="http://schemas.microsoft.com/office/powerpoint/2010/main" val="15587388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Jas 2:1 ¶ My brethren, do not hold the faith of our Lord Jesus Christ, the Lord of glory, with partiality. 2 For if there should come into your assembly a man with gold rings, in fine apparel, and there should also come in a poor man in filthy clothes, 3 and you pay attention to the one wearing the fine clothes and say to him, "You sit here in a good place," and say to the poor man, "You stand there," or, "Sit here at my footstool,“  4 have you not shown partiality among yourselves, and become judges with evil thoughts?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26</a:t>
            </a:fld>
            <a:endParaRPr lang="en-US"/>
          </a:p>
        </p:txBody>
      </p:sp>
    </p:spTree>
    <p:extLst>
      <p:ext uri="{BB962C8B-B14F-4D97-AF65-F5344CB8AC3E}">
        <p14:creationId xmlns:p14="http://schemas.microsoft.com/office/powerpoint/2010/main" val="18591112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Jas 2:1 ¶ My brethren, do not hold the faith of our Lord Jesus Christ, the Lord of glory, with partiality. 2 For if there should come into your assembly a man with gold rings, in fine apparel, and there should also come in a poor man in filthy clothes, 3 and you pay attention to the one wearing the fine clothes and say to him, "You sit here in a good place," and say to the poor man, "You stand there," or, "Sit here at my footstool,“  4 have you not shown partiality among yourselves, and become judges with evil thoughts?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27</a:t>
            </a:fld>
            <a:endParaRPr lang="en-US"/>
          </a:p>
        </p:txBody>
      </p:sp>
    </p:spTree>
    <p:extLst>
      <p:ext uri="{BB962C8B-B14F-4D97-AF65-F5344CB8AC3E}">
        <p14:creationId xmlns:p14="http://schemas.microsoft.com/office/powerpoint/2010/main" val="34735676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29</a:t>
            </a:fld>
            <a:endParaRPr lang="en-US"/>
          </a:p>
        </p:txBody>
      </p:sp>
    </p:spTree>
    <p:extLst>
      <p:ext uri="{BB962C8B-B14F-4D97-AF65-F5344CB8AC3E}">
        <p14:creationId xmlns:p14="http://schemas.microsoft.com/office/powerpoint/2010/main" val="4008247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dirty="0"/>
          </a:p>
        </p:txBody>
      </p:sp>
    </p:spTree>
    <p:extLst>
      <p:ext uri="{BB962C8B-B14F-4D97-AF65-F5344CB8AC3E}">
        <p14:creationId xmlns:p14="http://schemas.microsoft.com/office/powerpoint/2010/main" val="997720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dirty="0"/>
          </a:p>
        </p:txBody>
      </p:sp>
    </p:spTree>
    <p:extLst>
      <p:ext uri="{BB962C8B-B14F-4D97-AF65-F5344CB8AC3E}">
        <p14:creationId xmlns:p14="http://schemas.microsoft.com/office/powerpoint/2010/main" val="3224117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5</a:t>
            </a:fld>
            <a:endParaRPr lang="en-US" dirty="0"/>
          </a:p>
        </p:txBody>
      </p:sp>
    </p:spTree>
    <p:extLst>
      <p:ext uri="{BB962C8B-B14F-4D97-AF65-F5344CB8AC3E}">
        <p14:creationId xmlns:p14="http://schemas.microsoft.com/office/powerpoint/2010/main" val="1503054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6</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7</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8</a:t>
            </a:fld>
            <a:endParaRPr lang="en-GB"/>
          </a:p>
        </p:txBody>
      </p:sp>
    </p:spTree>
    <p:extLst>
      <p:ext uri="{BB962C8B-B14F-4D97-AF65-F5344CB8AC3E}">
        <p14:creationId xmlns:p14="http://schemas.microsoft.com/office/powerpoint/2010/main" val="313527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Time are changing, and what is considered appropriate for dress up is changing.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1528773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657600"/>
          </a:xfrm>
        </p:spPr>
        <p:txBody>
          <a:bodyPr>
            <a:noAutofit/>
          </a:bodyPr>
          <a:lstStyle/>
          <a:p>
            <a:pPr marL="0" indent="0" algn="just">
              <a:buNone/>
            </a:pPr>
            <a:r>
              <a:rPr lang="en-US" sz="4000" dirty="0" smtClean="0">
                <a:effectLst>
                  <a:glow rad="228600">
                    <a:srgbClr val="000000"/>
                  </a:glow>
                </a:effectLst>
              </a:rPr>
              <a:t>Genesis 3:7</a:t>
            </a:r>
          </a:p>
          <a:p>
            <a:pPr marL="0" indent="0" algn="just">
              <a:buNone/>
            </a:pPr>
            <a:r>
              <a:rPr lang="en-US" sz="4000" i="1" dirty="0" smtClean="0">
                <a:effectLst>
                  <a:glow rad="228600">
                    <a:srgbClr val="000000"/>
                  </a:glow>
                </a:effectLst>
              </a:rPr>
              <a:t>Then </a:t>
            </a:r>
            <a:r>
              <a:rPr lang="en-US" sz="4000" i="1" dirty="0">
                <a:effectLst>
                  <a:glow rad="228600">
                    <a:srgbClr val="000000"/>
                  </a:glow>
                </a:effectLst>
              </a:rPr>
              <a:t>the eyes of both of them were opened, and they knew that they were naked; and they sewed fig leaves together and made themselves coverings</a:t>
            </a:r>
            <a:r>
              <a:rPr lang="en-US" sz="4000" i="1" dirty="0" smtClean="0">
                <a:effectLst>
                  <a:glow rad="228600">
                    <a:srgbClr val="000000"/>
                  </a:glow>
                </a:effectLst>
              </a:rPr>
              <a:t>.</a:t>
            </a:r>
            <a:r>
              <a:rPr lang="en-US" sz="4000" i="1" dirty="0">
                <a:effectLst>
                  <a:glow rad="228600">
                    <a:srgbClr val="000000"/>
                  </a:glow>
                </a:effectLst>
              </a:rPr>
              <a:t> </a:t>
            </a:r>
            <a:r>
              <a:rPr lang="en-US" sz="4000" dirty="0" smtClean="0">
                <a:effectLst>
                  <a:glow rad="228600">
                    <a:srgbClr val="000000"/>
                  </a:glow>
                </a:effectLst>
              </a:rPr>
              <a:t>							</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Clothes in the Bible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428008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657600"/>
          </a:xfrm>
        </p:spPr>
        <p:txBody>
          <a:bodyPr>
            <a:noAutofit/>
          </a:bodyPr>
          <a:lstStyle/>
          <a:p>
            <a:pPr marL="0" indent="0" algn="just">
              <a:buNone/>
            </a:pPr>
            <a:r>
              <a:rPr lang="en-US" sz="4000" dirty="0" smtClean="0">
                <a:effectLst>
                  <a:glow rad="228600">
                    <a:srgbClr val="000000"/>
                  </a:glow>
                </a:effectLst>
              </a:rPr>
              <a:t>Genesis 3:7,21</a:t>
            </a:r>
          </a:p>
          <a:p>
            <a:pPr marL="0" indent="0" algn="just">
              <a:buNone/>
            </a:pPr>
            <a:r>
              <a:rPr lang="en-US" sz="4000" i="1" dirty="0" smtClean="0">
                <a:effectLst>
                  <a:glow rad="228600">
                    <a:srgbClr val="000000"/>
                  </a:glow>
                </a:effectLst>
              </a:rPr>
              <a:t>Also </a:t>
            </a:r>
            <a:r>
              <a:rPr lang="en-US" sz="4000" i="1" dirty="0">
                <a:effectLst>
                  <a:glow rad="228600">
                    <a:srgbClr val="000000"/>
                  </a:glow>
                </a:effectLst>
              </a:rPr>
              <a:t>for Adam and his wife the LORD God made tunics of skin, and clothed them</a:t>
            </a:r>
            <a:r>
              <a:rPr lang="en-US" sz="4000" i="1" dirty="0" smtClean="0">
                <a:effectLst>
                  <a:glow rad="228600">
                    <a:srgbClr val="000000"/>
                  </a:glow>
                </a:effectLst>
              </a:rPr>
              <a:t>.</a:t>
            </a:r>
            <a:r>
              <a:rPr lang="en-US" sz="4000" dirty="0">
                <a:effectLst>
                  <a:glow rad="228600">
                    <a:srgbClr val="000000"/>
                  </a:glow>
                </a:effectLst>
              </a:rPr>
              <a:t> </a:t>
            </a:r>
            <a:r>
              <a:rPr lang="en-US" sz="4000" dirty="0" smtClean="0">
                <a:effectLst>
                  <a:glow rad="228600">
                    <a:srgbClr val="000000"/>
                  </a:glow>
                </a:effectLst>
              </a:rPr>
              <a:t>								</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Clothes in the Bible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18395045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686800" cy="3867150"/>
          </a:xfrm>
        </p:spPr>
        <p:txBody>
          <a:bodyPr>
            <a:noAutofit/>
          </a:bodyPr>
          <a:lstStyle/>
          <a:p>
            <a:pPr marL="0" indent="0" algn="just">
              <a:buNone/>
            </a:pPr>
            <a:r>
              <a:rPr lang="en-US" sz="4000" dirty="0" smtClean="0">
                <a:effectLst>
                  <a:glow rad="228600">
                    <a:srgbClr val="000000"/>
                  </a:glow>
                </a:effectLst>
              </a:rPr>
              <a:t>Genesis 3</a:t>
            </a:r>
          </a:p>
          <a:p>
            <a:pPr marL="0" indent="0" algn="just">
              <a:buNone/>
            </a:pPr>
            <a:r>
              <a:rPr lang="en-US" sz="4000" dirty="0" smtClean="0">
                <a:effectLst>
                  <a:glow rad="228600">
                    <a:srgbClr val="000000"/>
                  </a:glow>
                </a:effectLst>
              </a:rPr>
              <a:t>Genesis 37:3</a:t>
            </a:r>
          </a:p>
          <a:p>
            <a:pPr marL="0" indent="0" algn="just">
              <a:buNone/>
            </a:pPr>
            <a:r>
              <a:rPr lang="en-US" sz="4000" i="1" dirty="0" smtClean="0">
                <a:effectLst>
                  <a:glow rad="228600">
                    <a:srgbClr val="000000"/>
                  </a:glow>
                </a:effectLst>
              </a:rPr>
              <a:t>Israel </a:t>
            </a:r>
            <a:r>
              <a:rPr lang="en-US" sz="4000" i="1" dirty="0">
                <a:effectLst>
                  <a:glow rad="228600">
                    <a:srgbClr val="000000"/>
                  </a:glow>
                </a:effectLst>
              </a:rPr>
              <a:t>loved Joseph more than all his children, because he was the son of his old age. Also he made him a tunic of many colors</a:t>
            </a:r>
            <a:r>
              <a:rPr lang="en-US" sz="4000" dirty="0" smtClean="0">
                <a:effectLst>
                  <a:glow rad="228600">
                    <a:srgbClr val="000000"/>
                  </a:glow>
                </a:effectLst>
              </a:rPr>
              <a:t>.</a:t>
            </a:r>
            <a:r>
              <a:rPr lang="en-US" sz="3600" dirty="0">
                <a:effectLst>
                  <a:glow rad="228600">
                    <a:srgbClr val="000000"/>
                  </a:glow>
                </a:effectLst>
              </a:rPr>
              <a:t> </a:t>
            </a:r>
            <a:r>
              <a:rPr lang="en-US" sz="3600" dirty="0" smtClean="0">
                <a:effectLst>
                  <a:glow rad="228600">
                    <a:srgbClr val="000000"/>
                  </a:glow>
                </a:effectLst>
              </a:rPr>
              <a:t>					</a:t>
            </a: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Clothes in the Bible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139575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657600"/>
          </a:xfrm>
        </p:spPr>
        <p:txBody>
          <a:bodyPr>
            <a:noAutofit/>
          </a:bodyPr>
          <a:lstStyle/>
          <a:p>
            <a:pPr marL="0" indent="0" algn="just">
              <a:buNone/>
            </a:pPr>
            <a:r>
              <a:rPr lang="en-US" sz="4000" dirty="0" smtClean="0">
                <a:effectLst>
                  <a:glow rad="228600">
                    <a:srgbClr val="000000"/>
                  </a:glow>
                </a:effectLst>
              </a:rPr>
              <a:t>Genesis 3</a:t>
            </a:r>
          </a:p>
          <a:p>
            <a:pPr marL="0" indent="0" algn="just">
              <a:buNone/>
            </a:pPr>
            <a:r>
              <a:rPr lang="en-US" sz="4000" dirty="0" smtClean="0">
                <a:effectLst>
                  <a:glow rad="228600">
                    <a:srgbClr val="000000"/>
                  </a:glow>
                </a:effectLst>
              </a:rPr>
              <a:t>Genesis 37</a:t>
            </a:r>
          </a:p>
          <a:p>
            <a:pPr marL="0" indent="0" algn="just">
              <a:buNone/>
            </a:pPr>
            <a:r>
              <a:rPr lang="en-US" sz="4000" dirty="0" smtClean="0">
                <a:effectLst>
                  <a:glow rad="228600">
                    <a:srgbClr val="000000"/>
                  </a:glow>
                </a:effectLst>
              </a:rPr>
              <a:t>Exodus 28:40-43</a:t>
            </a:r>
          </a:p>
          <a:p>
            <a:pPr marL="0" indent="0" algn="just">
              <a:buNone/>
            </a:pPr>
            <a:r>
              <a:rPr lang="en-US" sz="4000" dirty="0">
                <a:effectLst>
                  <a:glow rad="228600">
                    <a:srgbClr val="000000"/>
                  </a:glow>
                </a:effectLst>
              </a:rPr>
              <a:t>	</a:t>
            </a:r>
            <a:r>
              <a:rPr lang="en-US" sz="4000" i="1" dirty="0">
                <a:effectLst>
                  <a:glow rad="228600">
                    <a:srgbClr val="000000"/>
                  </a:glow>
                </a:effectLst>
              </a:rPr>
              <a:t>For Aaron's sons you shall make </a:t>
            </a:r>
            <a:r>
              <a:rPr lang="en-US" sz="4000" i="1" dirty="0" smtClean="0">
                <a:effectLst>
                  <a:glow rad="228600">
                    <a:srgbClr val="000000"/>
                  </a:glow>
                </a:effectLst>
              </a:rPr>
              <a:t>tunics</a:t>
            </a:r>
            <a:endParaRPr lang="en-US" sz="3400" i="1"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Clothes in the Bible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392982334"/>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991600" cy="3657600"/>
          </a:xfrm>
        </p:spPr>
        <p:txBody>
          <a:bodyPr>
            <a:noAutofit/>
          </a:bodyPr>
          <a:lstStyle/>
          <a:p>
            <a:pPr marL="0" indent="0" algn="just">
              <a:buNone/>
            </a:pPr>
            <a:r>
              <a:rPr lang="en-US" sz="4000" dirty="0" smtClean="0">
                <a:effectLst>
                  <a:glow rad="228600">
                    <a:srgbClr val="000000"/>
                  </a:glow>
                </a:effectLst>
              </a:rPr>
              <a:t>Genesis 3</a:t>
            </a:r>
          </a:p>
          <a:p>
            <a:pPr marL="0" indent="0" algn="just">
              <a:buNone/>
            </a:pPr>
            <a:r>
              <a:rPr lang="en-US" sz="4000" dirty="0" smtClean="0">
                <a:effectLst>
                  <a:glow rad="228600">
                    <a:srgbClr val="000000"/>
                  </a:glow>
                </a:effectLst>
              </a:rPr>
              <a:t>Genesis 37</a:t>
            </a:r>
          </a:p>
          <a:p>
            <a:pPr marL="0" indent="0" algn="just">
              <a:buNone/>
            </a:pPr>
            <a:r>
              <a:rPr lang="en-US" sz="4000" dirty="0" smtClean="0">
                <a:effectLst>
                  <a:glow rad="228600">
                    <a:srgbClr val="000000"/>
                  </a:glow>
                </a:effectLst>
              </a:rPr>
              <a:t>Exodus 28</a:t>
            </a:r>
          </a:p>
          <a:p>
            <a:pPr marL="0" indent="0" algn="just">
              <a:buNone/>
            </a:pPr>
            <a:r>
              <a:rPr lang="en-US" sz="4000" dirty="0" smtClean="0">
                <a:effectLst>
                  <a:glow rad="228600">
                    <a:srgbClr val="000000"/>
                  </a:glow>
                </a:effectLst>
              </a:rPr>
              <a:t>Leviticus 19:19</a:t>
            </a:r>
          </a:p>
          <a:p>
            <a:pPr marL="0" indent="0" algn="just">
              <a:buNone/>
            </a:pPr>
            <a:r>
              <a:rPr lang="en-US" sz="4000" i="1" dirty="0">
                <a:effectLst>
                  <a:glow rad="228600">
                    <a:srgbClr val="000000"/>
                  </a:glow>
                </a:effectLst>
              </a:rPr>
              <a:t>Nor shall a garment of mixed linen and wool come upon you</a:t>
            </a:r>
            <a:r>
              <a:rPr lang="en-US" sz="4000" dirty="0">
                <a:effectLst>
                  <a:glow rad="228600">
                    <a:srgbClr val="000000"/>
                  </a:glow>
                </a:effectLst>
              </a:rPr>
              <a:t>.</a:t>
            </a:r>
            <a:endParaRPr lang="en-US" sz="4000" dirty="0" smtClean="0">
              <a:effectLst>
                <a:glow rad="228600">
                  <a:srgbClr val="000000"/>
                </a:glow>
              </a:effectLst>
            </a:endParaRPr>
          </a:p>
          <a:p>
            <a:pPr marL="0" indent="0" algn="just">
              <a:buNone/>
            </a:pPr>
            <a:endParaRPr lang="en-US" sz="3600" dirty="0" smtClean="0">
              <a:effectLst>
                <a:glow rad="228600">
                  <a:srgbClr val="000000"/>
                </a:glow>
              </a:effectLst>
            </a:endParaRPr>
          </a:p>
          <a:p>
            <a:pPr marL="0" indent="0" algn="just">
              <a:buNone/>
            </a:pP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Clothes in the Bible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37003464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991600" cy="3657600"/>
          </a:xfrm>
        </p:spPr>
        <p:txBody>
          <a:bodyPr>
            <a:noAutofit/>
          </a:bodyPr>
          <a:lstStyle/>
          <a:p>
            <a:pPr marL="0" indent="0" algn="just">
              <a:buNone/>
            </a:pPr>
            <a:r>
              <a:rPr lang="en-US" sz="4000" dirty="0" smtClean="0">
                <a:effectLst>
                  <a:glow rad="228600">
                    <a:srgbClr val="000000"/>
                  </a:glow>
                </a:effectLst>
              </a:rPr>
              <a:t>The Old Testament reveals:</a:t>
            </a:r>
          </a:p>
          <a:p>
            <a:pPr marL="0" indent="0" algn="just">
              <a:buNone/>
            </a:pPr>
            <a:r>
              <a:rPr lang="en-US" sz="4000" dirty="0">
                <a:effectLst>
                  <a:glow rad="228600">
                    <a:srgbClr val="000000"/>
                  </a:glow>
                </a:effectLst>
              </a:rPr>
              <a:t>	</a:t>
            </a:r>
            <a:r>
              <a:rPr lang="en-US" sz="4000" dirty="0" smtClean="0">
                <a:effectLst>
                  <a:glow rad="228600">
                    <a:srgbClr val="000000"/>
                  </a:glow>
                </a:effectLst>
              </a:rPr>
              <a:t>Clothing matters</a:t>
            </a:r>
          </a:p>
          <a:p>
            <a:pPr marL="0" indent="0" algn="just">
              <a:buNone/>
            </a:pPr>
            <a:r>
              <a:rPr lang="en-US" sz="4000" dirty="0">
                <a:effectLst>
                  <a:glow rad="228600">
                    <a:srgbClr val="000000"/>
                  </a:glow>
                </a:effectLst>
              </a:rPr>
              <a:t>	</a:t>
            </a:r>
            <a:r>
              <a:rPr lang="en-US" sz="4000" dirty="0" smtClean="0">
                <a:effectLst>
                  <a:glow rad="228600">
                    <a:srgbClr val="000000"/>
                  </a:glow>
                </a:effectLst>
              </a:rPr>
              <a:t>Clothing elicits carnal responses</a:t>
            </a:r>
          </a:p>
          <a:p>
            <a:pPr marL="0" indent="0" algn="just">
              <a:buNone/>
            </a:pPr>
            <a:r>
              <a:rPr lang="en-US" sz="4000" dirty="0">
                <a:effectLst>
                  <a:glow rad="228600">
                    <a:srgbClr val="000000"/>
                  </a:glow>
                </a:effectLst>
              </a:rPr>
              <a:t>	</a:t>
            </a:r>
            <a:r>
              <a:rPr lang="en-US" sz="4000" dirty="0" smtClean="0">
                <a:effectLst>
                  <a:glow rad="228600">
                    <a:srgbClr val="000000"/>
                  </a:glow>
                </a:effectLst>
              </a:rPr>
              <a:t>Clothing frames mindset</a:t>
            </a:r>
          </a:p>
          <a:p>
            <a:pPr marL="0" indent="0" algn="just">
              <a:buNone/>
            </a:pPr>
            <a:r>
              <a:rPr lang="en-US" sz="4000" dirty="0" smtClean="0">
                <a:effectLst>
                  <a:glow rad="228600">
                    <a:srgbClr val="000000"/>
                  </a:glow>
                </a:effectLst>
              </a:rPr>
              <a:t>How does the New Testament apply?</a:t>
            </a:r>
          </a:p>
          <a:p>
            <a:pPr marL="0" indent="0" algn="just">
              <a:buNone/>
            </a:pPr>
            <a:r>
              <a:rPr lang="en-US" sz="4000" dirty="0">
                <a:effectLst>
                  <a:glow rad="228600">
                    <a:srgbClr val="000000"/>
                  </a:glow>
                </a:effectLst>
              </a:rPr>
              <a:t>	</a:t>
            </a:r>
            <a:endParaRPr lang="en-US" sz="4000" dirty="0" smtClean="0">
              <a:effectLst>
                <a:glow rad="228600">
                  <a:srgbClr val="000000"/>
                </a:glow>
              </a:effectLst>
            </a:endParaRPr>
          </a:p>
          <a:p>
            <a:pPr marL="0" indent="0" algn="just">
              <a:buNone/>
            </a:pPr>
            <a:endParaRPr lang="en-US" sz="3600" dirty="0" smtClean="0">
              <a:effectLst>
                <a:glow rad="228600">
                  <a:srgbClr val="000000"/>
                </a:glow>
              </a:effectLst>
            </a:endParaRPr>
          </a:p>
          <a:p>
            <a:pPr marL="0" indent="0" algn="just">
              <a:buNone/>
            </a:pP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Clothes in the Bible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6573969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959850" cy="3867150"/>
          </a:xfrm>
        </p:spPr>
        <p:txBody>
          <a:bodyPr>
            <a:noAutofit/>
          </a:bodyPr>
          <a:lstStyle/>
          <a:p>
            <a:pPr marL="0" indent="0" algn="just">
              <a:buNone/>
            </a:pPr>
            <a:r>
              <a:rPr lang="en-US" sz="4000" dirty="0" smtClean="0">
                <a:effectLst>
                  <a:glow rad="228600">
                    <a:srgbClr val="000000"/>
                  </a:glow>
                </a:effectLst>
              </a:rPr>
              <a:t>Modesty and decency</a:t>
            </a:r>
          </a:p>
          <a:p>
            <a:pPr marL="0" indent="0" algn="just">
              <a:buNone/>
            </a:pPr>
            <a:endParaRPr lang="en-US" sz="2000" dirty="0" smtClean="0">
              <a:effectLst>
                <a:glow rad="228600">
                  <a:srgbClr val="000000"/>
                </a:glow>
              </a:effectLst>
            </a:endParaRPr>
          </a:p>
          <a:p>
            <a:pPr marL="0" indent="0" algn="just">
              <a:buNone/>
            </a:pPr>
            <a:r>
              <a:rPr lang="en-US" sz="4000" dirty="0" smtClean="0">
                <a:effectLst>
                  <a:glow rad="228600">
                    <a:srgbClr val="000000"/>
                  </a:glow>
                </a:effectLst>
              </a:rPr>
              <a:t>Honor and respect</a:t>
            </a:r>
          </a:p>
          <a:p>
            <a:pPr marL="0" indent="0" algn="just">
              <a:buNone/>
            </a:pPr>
            <a:endParaRPr lang="en-US" sz="2000" dirty="0" smtClean="0">
              <a:effectLst>
                <a:glow rad="228600">
                  <a:srgbClr val="000000"/>
                </a:glow>
              </a:effectLst>
            </a:endParaRPr>
          </a:p>
          <a:p>
            <a:pPr marL="0" indent="0" algn="just">
              <a:buNone/>
            </a:pPr>
            <a:r>
              <a:rPr lang="en-US" sz="4000" dirty="0" smtClean="0">
                <a:effectLst>
                  <a:glow rad="228600">
                    <a:srgbClr val="000000"/>
                  </a:glow>
                </a:effectLst>
              </a:rPr>
              <a:t>Judgment and discernment</a:t>
            </a: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Christians and Clothing</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4620133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959850" cy="3867150"/>
          </a:xfrm>
        </p:spPr>
        <p:txBody>
          <a:bodyPr>
            <a:noAutofit/>
          </a:bodyPr>
          <a:lstStyle/>
          <a:p>
            <a:pPr marL="0" indent="0" algn="just">
              <a:buNone/>
            </a:pPr>
            <a:r>
              <a:rPr lang="en-US" sz="4000" i="1" dirty="0" smtClean="0">
                <a:effectLst>
                  <a:glow rad="228600">
                    <a:srgbClr val="000000"/>
                  </a:glow>
                </a:effectLst>
              </a:rPr>
              <a:t>In </a:t>
            </a:r>
            <a:r>
              <a:rPr lang="en-US" sz="4000" i="1" dirty="0">
                <a:effectLst>
                  <a:glow rad="228600">
                    <a:srgbClr val="000000"/>
                  </a:glow>
                </a:effectLst>
              </a:rPr>
              <a:t>like manner also, that the women adorn themselves in modest apparel, with propriety and moderation, not with braided hair or gold or pearls or costly clothing</a:t>
            </a:r>
            <a:r>
              <a:rPr lang="en-US" sz="4000" dirty="0" smtClean="0">
                <a:effectLst>
                  <a:glow rad="228600">
                    <a:srgbClr val="000000"/>
                  </a:glow>
                </a:effectLst>
              </a:rPr>
              <a:t>,</a:t>
            </a:r>
            <a:r>
              <a:rPr lang="en-US" sz="3600" dirty="0">
                <a:effectLst>
                  <a:glow rad="228600">
                    <a:srgbClr val="000000"/>
                  </a:glow>
                </a:effectLst>
              </a:rPr>
              <a:t> </a:t>
            </a:r>
            <a:r>
              <a:rPr lang="en-US" sz="3600" dirty="0" smtClean="0">
                <a:effectLst>
                  <a:glow rad="228600">
                    <a:srgbClr val="000000"/>
                  </a:glow>
                </a:effectLst>
              </a:rPr>
              <a:t>																		</a:t>
            </a:r>
            <a:r>
              <a:rPr lang="en-US" sz="4000" dirty="0" smtClean="0">
                <a:effectLst>
                  <a:glow rad="228600">
                    <a:srgbClr val="000000"/>
                  </a:glow>
                </a:effectLst>
              </a:rPr>
              <a:t>1 Timothy </a:t>
            </a:r>
            <a:r>
              <a:rPr lang="en-US" sz="4000" dirty="0">
                <a:effectLst>
                  <a:glow rad="228600">
                    <a:srgbClr val="000000"/>
                  </a:glow>
                </a:effectLst>
              </a:rPr>
              <a:t>2:9 </a:t>
            </a:r>
            <a:r>
              <a:rPr lang="en-US" sz="4000" dirty="0" smtClean="0">
                <a:effectLst>
                  <a:glow rad="228600">
                    <a:srgbClr val="000000"/>
                  </a:glow>
                </a:effectLst>
              </a:rPr>
              <a:t> </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Modesty and Decency</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1124273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9525" y="1276350"/>
            <a:ext cx="9102725" cy="3867150"/>
          </a:xfrm>
        </p:spPr>
        <p:txBody>
          <a:bodyPr>
            <a:noAutofit/>
          </a:bodyPr>
          <a:lstStyle/>
          <a:p>
            <a:pPr marL="0" indent="0" algn="just">
              <a:buNone/>
            </a:pPr>
            <a:r>
              <a:rPr lang="en-US" sz="3700" i="1" dirty="0" smtClean="0">
                <a:effectLst>
                  <a:glow rad="228600">
                    <a:srgbClr val="000000"/>
                  </a:glow>
                </a:effectLst>
              </a:rPr>
              <a:t>Do </a:t>
            </a:r>
            <a:r>
              <a:rPr lang="en-US" sz="3700" i="1" dirty="0">
                <a:effectLst>
                  <a:glow rad="228600">
                    <a:srgbClr val="000000"/>
                  </a:glow>
                </a:effectLst>
              </a:rPr>
              <a:t>not let your adornment be merely outward--arranging the hair, wearing gold, or putting on fine apparel-</a:t>
            </a:r>
            <a:r>
              <a:rPr lang="en-US" sz="3700" i="1" dirty="0" smtClean="0">
                <a:effectLst>
                  <a:glow rad="228600">
                    <a:srgbClr val="000000"/>
                  </a:glow>
                </a:effectLst>
              </a:rPr>
              <a:t>- rather </a:t>
            </a:r>
            <a:r>
              <a:rPr lang="en-US" sz="3700" i="1" dirty="0">
                <a:effectLst>
                  <a:glow rad="228600">
                    <a:srgbClr val="000000"/>
                  </a:glow>
                </a:effectLst>
              </a:rPr>
              <a:t>let it be the hidden person of the heart, with the incorruptible beauty of a gentle and quiet spirit, which is very precious in the sight of God.</a:t>
            </a:r>
            <a:r>
              <a:rPr lang="en-US" sz="3700" dirty="0" smtClean="0">
                <a:effectLst>
                  <a:glow rad="228600">
                    <a:srgbClr val="000000"/>
                  </a:glow>
                </a:effectLst>
              </a:rPr>
              <a:t> 													1 Peter </a:t>
            </a:r>
            <a:r>
              <a:rPr lang="en-US" sz="3700" dirty="0">
                <a:effectLst>
                  <a:glow rad="228600">
                    <a:srgbClr val="000000"/>
                  </a:glow>
                </a:effectLst>
              </a:rPr>
              <a:t>3:3</a:t>
            </a:r>
            <a:r>
              <a:rPr lang="en-US" sz="3700" i="1" dirty="0">
                <a:effectLst>
                  <a:glow rad="228600">
                    <a:srgbClr val="000000"/>
                  </a:glow>
                </a:effectLst>
              </a:rPr>
              <a:t> </a:t>
            </a:r>
            <a:endParaRPr lang="en-US" sz="37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Modesty and Decency</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600301064"/>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959850" cy="3867150"/>
          </a:xfrm>
        </p:spPr>
        <p:txBody>
          <a:bodyPr>
            <a:noAutofit/>
          </a:bodyPr>
          <a:lstStyle/>
          <a:p>
            <a:pPr marL="0" indent="0" algn="just">
              <a:buNone/>
            </a:pPr>
            <a:r>
              <a:rPr lang="en-US" sz="4000" dirty="0" smtClean="0">
                <a:effectLst>
                  <a:glow rad="228600">
                    <a:srgbClr val="000000"/>
                  </a:glow>
                </a:effectLst>
              </a:rPr>
              <a:t>Modesty:</a:t>
            </a:r>
          </a:p>
          <a:p>
            <a:pPr marL="0" indent="0" algn="just">
              <a:buNone/>
            </a:pPr>
            <a:r>
              <a:rPr lang="en-US" sz="4000" dirty="0">
                <a:effectLst>
                  <a:glow rad="228600">
                    <a:srgbClr val="000000"/>
                  </a:glow>
                </a:effectLst>
              </a:rPr>
              <a:t>	</a:t>
            </a:r>
            <a:r>
              <a:rPr lang="en-US" sz="4000" dirty="0" smtClean="0">
                <a:effectLst>
                  <a:glow rad="228600">
                    <a:srgbClr val="000000"/>
                  </a:glow>
                </a:effectLst>
              </a:rPr>
              <a:t>Making character our emphasis</a:t>
            </a:r>
          </a:p>
          <a:p>
            <a:pPr marL="0" indent="0" algn="just">
              <a:buNone/>
            </a:pPr>
            <a:r>
              <a:rPr lang="en-US" sz="4000" dirty="0">
                <a:effectLst>
                  <a:glow rad="228600">
                    <a:srgbClr val="000000"/>
                  </a:glow>
                </a:effectLst>
              </a:rPr>
              <a:t>	</a:t>
            </a:r>
            <a:r>
              <a:rPr lang="en-US" sz="4000" dirty="0" smtClean="0">
                <a:effectLst>
                  <a:glow rad="228600">
                    <a:srgbClr val="000000"/>
                  </a:glow>
                </a:effectLst>
              </a:rPr>
              <a:t>Desire for humility and contentment</a:t>
            </a:r>
          </a:p>
          <a:p>
            <a:pPr marL="0" indent="0" algn="just">
              <a:buNone/>
            </a:pPr>
            <a:r>
              <a:rPr lang="en-US" sz="4000" dirty="0">
                <a:effectLst>
                  <a:glow rad="228600">
                    <a:srgbClr val="000000"/>
                  </a:glow>
                </a:effectLst>
              </a:rPr>
              <a:t>	</a:t>
            </a:r>
            <a:r>
              <a:rPr lang="en-US" sz="4000" dirty="0" smtClean="0">
                <a:effectLst>
                  <a:glow rad="228600">
                    <a:srgbClr val="000000"/>
                  </a:glow>
                </a:effectLst>
              </a:rPr>
              <a:t>Absence of making a statement</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Modesty and Decency</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7220738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6:60-71</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Departure of many disciples</a:t>
            </a:r>
          </a:p>
          <a:p>
            <a:pPr marL="0" indent="0" algn="just">
              <a:buNone/>
            </a:pPr>
            <a:r>
              <a:rPr lang="en-US" sz="3750" dirty="0"/>
              <a:t>	</a:t>
            </a:r>
            <a:r>
              <a:rPr lang="en-US" sz="3750" dirty="0" smtClean="0"/>
              <a:t>Offended</a:t>
            </a:r>
          </a:p>
          <a:p>
            <a:pPr marL="0" indent="0" algn="just">
              <a:buNone/>
            </a:pPr>
            <a:r>
              <a:rPr lang="en-US" sz="3750" dirty="0"/>
              <a:t>	</a:t>
            </a:r>
            <a:r>
              <a:rPr lang="en-US" sz="3750" dirty="0" smtClean="0"/>
              <a:t>Lack of understanding</a:t>
            </a:r>
            <a:endParaRPr lang="en-US" sz="3750" dirty="0"/>
          </a:p>
        </p:txBody>
      </p:sp>
    </p:spTree>
    <p:extLst>
      <p:ext uri="{BB962C8B-B14F-4D97-AF65-F5344CB8AC3E}">
        <p14:creationId xmlns:p14="http://schemas.microsoft.com/office/powerpoint/2010/main" val="500881322"/>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959850" cy="3867150"/>
          </a:xfrm>
        </p:spPr>
        <p:txBody>
          <a:bodyPr>
            <a:noAutofit/>
          </a:bodyPr>
          <a:lstStyle/>
          <a:p>
            <a:pPr marL="0" indent="0" algn="just">
              <a:buNone/>
            </a:pPr>
            <a:r>
              <a:rPr lang="en-US" sz="4000" dirty="0" smtClean="0">
                <a:effectLst>
                  <a:glow rad="228600">
                    <a:srgbClr val="000000"/>
                  </a:glow>
                </a:effectLst>
              </a:rPr>
              <a:t>Immodesty:</a:t>
            </a:r>
          </a:p>
          <a:p>
            <a:pPr marL="0" indent="0" algn="just">
              <a:buNone/>
            </a:pPr>
            <a:r>
              <a:rPr lang="en-US" sz="4000" dirty="0">
                <a:effectLst>
                  <a:glow rad="228600">
                    <a:srgbClr val="000000"/>
                  </a:glow>
                </a:effectLst>
              </a:rPr>
              <a:t>	</a:t>
            </a:r>
            <a:r>
              <a:rPr lang="en-US" sz="4000" dirty="0" smtClean="0">
                <a:effectLst>
                  <a:glow rad="228600">
                    <a:srgbClr val="000000"/>
                  </a:glow>
                </a:effectLst>
              </a:rPr>
              <a:t>Drawing attention by flash and show</a:t>
            </a:r>
          </a:p>
          <a:p>
            <a:pPr marL="0" indent="0" algn="just">
              <a:buNone/>
            </a:pPr>
            <a:r>
              <a:rPr lang="en-US" sz="4000" dirty="0" smtClean="0">
                <a:effectLst>
                  <a:glow rad="228600">
                    <a:srgbClr val="000000"/>
                  </a:glow>
                </a:effectLst>
              </a:rPr>
              <a:t>	Emphasis on physical over spiritual</a:t>
            </a:r>
          </a:p>
          <a:p>
            <a:pPr marL="0" indent="0" algn="just">
              <a:buNone/>
            </a:pPr>
            <a:r>
              <a:rPr lang="en-US" sz="4000" dirty="0">
                <a:effectLst>
                  <a:glow rad="228600">
                    <a:srgbClr val="000000"/>
                  </a:glow>
                </a:effectLst>
              </a:rPr>
              <a:t>	</a:t>
            </a:r>
            <a:r>
              <a:rPr lang="en-US" sz="4000" dirty="0" smtClean="0">
                <a:effectLst>
                  <a:glow rad="228600">
                    <a:srgbClr val="000000"/>
                  </a:glow>
                </a:effectLst>
              </a:rPr>
              <a:t>Reflection of wealth and style</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Modesty and Decency</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9342075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omework (812070801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0"/>
            <a:ext cx="7851991" cy="52387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upload.wikimedia.org/wikipedia/commons/9/9b/United_Airlines%2C_Hawaii_handbag_in_the_1960s%2C_from-_An_unidentified_couple_stand_on_the_steps_to_an_aircraft_%2813244363504%29_%28cropped%2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4974856" y="-15240"/>
            <a:ext cx="4178669" cy="522366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962400" y="-337106"/>
            <a:ext cx="999756" cy="58674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ounded Rectangle 4"/>
          <p:cNvSpPr/>
          <p:nvPr/>
        </p:nvSpPr>
        <p:spPr>
          <a:xfrm>
            <a:off x="-228600" y="4229100"/>
            <a:ext cx="8839200" cy="914400"/>
          </a:xfrm>
          <a:prstGeom prst="roundRect">
            <a:avLst/>
          </a:prstGeom>
          <a:solidFill>
            <a:schemeClr val="accent5">
              <a:lumMod val="5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Which one is the most modest?</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Left Arrow 2"/>
          <p:cNvSpPr/>
          <p:nvPr/>
        </p:nvSpPr>
        <p:spPr>
          <a:xfrm>
            <a:off x="2901365" y="525621"/>
            <a:ext cx="1594435" cy="3657600"/>
          </a:xfrm>
          <a:prstGeom prst="leftArrow">
            <a:avLst>
              <a:gd name="adj1" fmla="val 77778"/>
              <a:gd name="adj2" fmla="val 55192"/>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09650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959850" cy="3867150"/>
          </a:xfrm>
        </p:spPr>
        <p:txBody>
          <a:bodyPr>
            <a:noAutofit/>
          </a:bodyPr>
          <a:lstStyle/>
          <a:p>
            <a:pPr marL="0" indent="0" algn="just">
              <a:buNone/>
            </a:pPr>
            <a:r>
              <a:rPr lang="en-US" sz="4000" dirty="0" smtClean="0">
                <a:effectLst>
                  <a:glow rad="228600">
                    <a:srgbClr val="000000"/>
                  </a:glow>
                </a:effectLst>
              </a:rPr>
              <a:t>We often confuse modesty and decency</a:t>
            </a:r>
          </a:p>
          <a:p>
            <a:pPr marL="0" indent="0" algn="just">
              <a:buNone/>
            </a:pPr>
            <a:r>
              <a:rPr lang="en-US" sz="4000" dirty="0">
                <a:effectLst>
                  <a:glow rad="228600">
                    <a:srgbClr val="000000"/>
                  </a:glow>
                </a:effectLst>
              </a:rPr>
              <a:t>	</a:t>
            </a:r>
            <a:r>
              <a:rPr lang="en-US" sz="4000" dirty="0" smtClean="0">
                <a:effectLst>
                  <a:glow rad="228600">
                    <a:srgbClr val="000000"/>
                  </a:glow>
                </a:effectLst>
              </a:rPr>
              <a:t>Indecent </a:t>
            </a:r>
          </a:p>
          <a:p>
            <a:pPr marL="0" indent="0" algn="just">
              <a:buNone/>
            </a:pPr>
            <a:r>
              <a:rPr lang="en-US" sz="4000" dirty="0">
                <a:effectLst>
                  <a:glow rad="228600">
                    <a:srgbClr val="000000"/>
                  </a:glow>
                </a:effectLst>
              </a:rPr>
              <a:t>	</a:t>
            </a:r>
            <a:r>
              <a:rPr lang="en-US" sz="4000" dirty="0" smtClean="0">
                <a:effectLst>
                  <a:glow rad="228600">
                    <a:srgbClr val="000000"/>
                  </a:glow>
                </a:effectLst>
              </a:rPr>
              <a:t>	- Sexually revealing</a:t>
            </a:r>
          </a:p>
          <a:p>
            <a:pPr marL="0" indent="0" algn="just">
              <a:buNone/>
            </a:pPr>
            <a:r>
              <a:rPr lang="en-US" sz="4000" dirty="0">
                <a:effectLst>
                  <a:glow rad="228600">
                    <a:srgbClr val="000000"/>
                  </a:glow>
                </a:effectLst>
              </a:rPr>
              <a:t>	</a:t>
            </a:r>
            <a:r>
              <a:rPr lang="en-US" sz="4000" dirty="0" smtClean="0">
                <a:effectLst>
                  <a:glow rad="228600">
                    <a:srgbClr val="000000"/>
                  </a:glow>
                </a:effectLst>
              </a:rPr>
              <a:t>	- Inciting lust</a:t>
            </a:r>
          </a:p>
          <a:p>
            <a:pPr marL="0" indent="0" algn="just">
              <a:buNone/>
            </a:pPr>
            <a:r>
              <a:rPr lang="en-US" sz="4000" dirty="0">
                <a:effectLst>
                  <a:glow rad="228600">
                    <a:srgbClr val="000000"/>
                  </a:glow>
                </a:effectLst>
              </a:rPr>
              <a:t>	</a:t>
            </a:r>
            <a:r>
              <a:rPr lang="en-US" sz="4000" dirty="0" smtClean="0">
                <a:effectLst>
                  <a:glow rad="228600">
                    <a:srgbClr val="000000"/>
                  </a:glow>
                </a:effectLst>
              </a:rPr>
              <a:t>Matthew 18:7 – Stumbling blocks </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Modesty and Decency</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6974959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959850" cy="3867150"/>
          </a:xfrm>
        </p:spPr>
        <p:txBody>
          <a:bodyPr>
            <a:noAutofit/>
          </a:bodyPr>
          <a:lstStyle/>
          <a:p>
            <a:pPr marL="0" indent="0" algn="just">
              <a:buNone/>
            </a:pPr>
            <a:r>
              <a:rPr lang="en-US" sz="4000" dirty="0" smtClean="0">
                <a:effectLst>
                  <a:glow rad="228600">
                    <a:srgbClr val="000000"/>
                  </a:glow>
                </a:effectLst>
              </a:rPr>
              <a:t>We often confuse modesty and decency</a:t>
            </a:r>
          </a:p>
          <a:p>
            <a:pPr marL="0" indent="0" algn="just">
              <a:buNone/>
            </a:pPr>
            <a:endParaRPr lang="en-US" sz="4000" dirty="0">
              <a:effectLst>
                <a:glow rad="228600">
                  <a:srgbClr val="000000"/>
                </a:glow>
              </a:effectLst>
            </a:endParaRPr>
          </a:p>
          <a:p>
            <a:pPr marL="0" indent="0" algn="just">
              <a:buNone/>
            </a:pPr>
            <a:r>
              <a:rPr lang="en-US" sz="4000" dirty="0" smtClean="0">
                <a:effectLst>
                  <a:glow rad="228600">
                    <a:srgbClr val="000000"/>
                  </a:glow>
                </a:effectLst>
              </a:rPr>
              <a:t>Often decency is culturally defined</a:t>
            </a:r>
          </a:p>
          <a:p>
            <a:pPr marL="0" indent="0" algn="just">
              <a:buNone/>
            </a:pPr>
            <a:endParaRPr lang="en-US" sz="4000" dirty="0">
              <a:effectLst>
                <a:glow rad="228600">
                  <a:srgbClr val="000000"/>
                </a:glow>
              </a:effectLst>
            </a:endParaRPr>
          </a:p>
          <a:p>
            <a:pPr marL="0" indent="0" algn="just">
              <a:buNone/>
            </a:pPr>
            <a:r>
              <a:rPr lang="en-US" sz="4000" dirty="0" smtClean="0">
                <a:effectLst>
                  <a:glow rad="228600">
                    <a:srgbClr val="000000"/>
                  </a:glow>
                </a:effectLst>
              </a:rPr>
              <a:t>We need to err on the side of love</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Modesty and Decency</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9932263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4" end="4"/>
                                            </p:txEl>
                                          </p:spTgt>
                                        </p:tgtEl>
                                        <p:attrNameLst>
                                          <p:attrName>style.visibility</p:attrName>
                                        </p:attrNameLst>
                                      </p:cBhvr>
                                      <p:to>
                                        <p:strVal val="visible"/>
                                      </p:to>
                                    </p:set>
                                    <p:animEffect transition="in" filter="fade">
                                      <p:cBhvr>
                                        <p:cTn id="7"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14325" y="1276350"/>
            <a:ext cx="8534400" cy="3867150"/>
          </a:xfrm>
        </p:spPr>
        <p:txBody>
          <a:bodyPr>
            <a:noAutofit/>
          </a:bodyPr>
          <a:lstStyle/>
          <a:p>
            <a:pPr marL="0" indent="0" algn="just">
              <a:buNone/>
            </a:pPr>
            <a:r>
              <a:rPr lang="en-US" sz="4000" dirty="0" smtClean="0">
                <a:effectLst>
                  <a:glow rad="228600">
                    <a:srgbClr val="000000"/>
                  </a:glow>
                </a:effectLst>
              </a:rPr>
              <a:t>Clothing reflects our respect for others</a:t>
            </a:r>
          </a:p>
          <a:p>
            <a:pPr marL="0" indent="0" algn="just">
              <a:buNone/>
            </a:pPr>
            <a:r>
              <a:rPr lang="en-US" sz="4000" dirty="0">
                <a:effectLst>
                  <a:glow rad="228600">
                    <a:srgbClr val="000000"/>
                  </a:glow>
                </a:effectLst>
              </a:rPr>
              <a:t>	</a:t>
            </a:r>
            <a:r>
              <a:rPr lang="en-US" sz="4000" dirty="0" smtClean="0">
                <a:effectLst>
                  <a:glow rad="228600">
                    <a:srgbClr val="000000"/>
                  </a:glow>
                </a:effectLst>
              </a:rPr>
              <a:t>At a wedding or funeral</a:t>
            </a:r>
          </a:p>
          <a:p>
            <a:pPr marL="0" indent="0" algn="just">
              <a:buNone/>
            </a:pPr>
            <a:r>
              <a:rPr lang="en-US" sz="4000" dirty="0">
                <a:effectLst>
                  <a:glow rad="228600">
                    <a:srgbClr val="000000"/>
                  </a:glow>
                </a:effectLst>
              </a:rPr>
              <a:t>	</a:t>
            </a:r>
            <a:r>
              <a:rPr lang="en-US" sz="4000" dirty="0" smtClean="0">
                <a:effectLst>
                  <a:glow rad="228600">
                    <a:srgbClr val="000000"/>
                  </a:glow>
                </a:effectLst>
              </a:rPr>
              <a:t>In the grocery store</a:t>
            </a:r>
          </a:p>
          <a:p>
            <a:pPr marL="0" indent="0" algn="just">
              <a:buNone/>
            </a:pPr>
            <a:r>
              <a:rPr lang="en-US" sz="4000" i="1" dirty="0" smtClean="0">
                <a:effectLst>
                  <a:glow rad="228600">
                    <a:srgbClr val="000000"/>
                  </a:glow>
                </a:effectLst>
              </a:rPr>
              <a:t>Respect </a:t>
            </a:r>
            <a:r>
              <a:rPr lang="en-US" sz="4000" i="1" dirty="0">
                <a:effectLst>
                  <a:glow rad="228600">
                    <a:srgbClr val="000000"/>
                  </a:glow>
                </a:effectLst>
              </a:rPr>
              <a:t>what is right in the sight of all men</a:t>
            </a:r>
            <a:r>
              <a:rPr lang="en-US" sz="4000" dirty="0" smtClean="0">
                <a:effectLst>
                  <a:glow rad="228600">
                    <a:srgbClr val="000000"/>
                  </a:glow>
                </a:effectLst>
              </a:rPr>
              <a:t>.</a:t>
            </a:r>
            <a:r>
              <a:rPr lang="en-US" sz="4000" dirty="0">
                <a:effectLst>
                  <a:glow rad="228600">
                    <a:srgbClr val="000000"/>
                  </a:glow>
                </a:effectLst>
              </a:rPr>
              <a:t> </a:t>
            </a:r>
            <a:r>
              <a:rPr lang="en-US" sz="4000" dirty="0" smtClean="0">
                <a:effectLst>
                  <a:glow rad="228600">
                    <a:srgbClr val="000000"/>
                  </a:glow>
                </a:effectLst>
              </a:rPr>
              <a:t>																		Romans </a:t>
            </a:r>
            <a:r>
              <a:rPr lang="en-US" sz="4000" dirty="0">
                <a:effectLst>
                  <a:glow rad="228600">
                    <a:srgbClr val="000000"/>
                  </a:glow>
                </a:effectLst>
              </a:rPr>
              <a:t>12:17 </a:t>
            </a:r>
            <a:endParaRPr lang="en-US" sz="4000" dirty="0" smtClean="0">
              <a:effectLst>
                <a:glow rad="228600">
                  <a:srgbClr val="000000"/>
                </a:glow>
              </a:effectLst>
            </a:endParaRPr>
          </a:p>
          <a:p>
            <a:pPr marL="0" indent="0" algn="just">
              <a:buNone/>
            </a:pPr>
            <a:r>
              <a:rPr lang="en-US" sz="4000" dirty="0">
                <a:effectLst>
                  <a:glow rad="228600">
                    <a:srgbClr val="000000"/>
                  </a:glow>
                </a:effectLst>
              </a:rPr>
              <a:t>	</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Honor and Respect</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9252371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14325" y="1276350"/>
            <a:ext cx="8534400" cy="3867150"/>
          </a:xfrm>
        </p:spPr>
        <p:txBody>
          <a:bodyPr>
            <a:noAutofit/>
          </a:bodyPr>
          <a:lstStyle/>
          <a:p>
            <a:pPr marL="0" indent="0" algn="just">
              <a:buNone/>
            </a:pPr>
            <a:r>
              <a:rPr lang="en-US" sz="4000" dirty="0" smtClean="0">
                <a:effectLst>
                  <a:glow rad="228600">
                    <a:srgbClr val="000000"/>
                  </a:glow>
                </a:effectLst>
              </a:rPr>
              <a:t>Clothing reflects our respect for others</a:t>
            </a:r>
          </a:p>
          <a:p>
            <a:pPr marL="0" indent="0" algn="just">
              <a:buNone/>
            </a:pPr>
            <a:r>
              <a:rPr lang="en-US" sz="4000" dirty="0" smtClean="0">
                <a:effectLst>
                  <a:glow rad="228600">
                    <a:srgbClr val="000000"/>
                  </a:glow>
                </a:effectLst>
              </a:rPr>
              <a:t>Clothing reflects who we want seen</a:t>
            </a:r>
          </a:p>
          <a:p>
            <a:pPr marL="0" indent="0" algn="just">
              <a:buNone/>
            </a:pPr>
            <a:r>
              <a:rPr lang="en-US" sz="4000" dirty="0">
                <a:effectLst>
                  <a:glow rad="228600">
                    <a:srgbClr val="000000"/>
                  </a:glow>
                </a:effectLst>
              </a:rPr>
              <a:t>	</a:t>
            </a:r>
            <a:r>
              <a:rPr lang="en-US" sz="4000" dirty="0" smtClean="0">
                <a:effectLst>
                  <a:glow rad="228600">
                    <a:srgbClr val="000000"/>
                  </a:glow>
                </a:effectLst>
              </a:rPr>
              <a:t>Priestly garments</a:t>
            </a:r>
          </a:p>
          <a:p>
            <a:pPr marL="0" indent="0" algn="just">
              <a:buNone/>
            </a:pPr>
            <a:r>
              <a:rPr lang="en-US" sz="4000" dirty="0">
                <a:effectLst>
                  <a:glow rad="228600">
                    <a:srgbClr val="000000"/>
                  </a:glow>
                </a:effectLst>
              </a:rPr>
              <a:t>	</a:t>
            </a:r>
            <a:r>
              <a:rPr lang="en-US" sz="4000" dirty="0" smtClean="0">
                <a:effectLst>
                  <a:glow rad="228600">
                    <a:srgbClr val="000000"/>
                  </a:glow>
                </a:effectLst>
              </a:rPr>
              <a:t>Tassels on the garments</a:t>
            </a:r>
          </a:p>
          <a:p>
            <a:pPr marL="0" indent="0" algn="just">
              <a:buNone/>
            </a:pPr>
            <a:r>
              <a:rPr lang="en-US" sz="4000" dirty="0">
                <a:effectLst>
                  <a:glow rad="228600">
                    <a:srgbClr val="000000"/>
                  </a:glow>
                </a:effectLst>
              </a:rPr>
              <a:t>	</a:t>
            </a:r>
            <a:r>
              <a:rPr lang="en-US" sz="4000" dirty="0" smtClean="0">
                <a:effectLst>
                  <a:glow rad="228600">
                    <a:srgbClr val="000000"/>
                  </a:glow>
                </a:effectLst>
              </a:rPr>
              <a:t> </a:t>
            </a:r>
          </a:p>
          <a:p>
            <a:pPr marL="0" indent="0" algn="just">
              <a:buNone/>
            </a:pPr>
            <a:r>
              <a:rPr lang="en-US" sz="4000" dirty="0">
                <a:effectLst>
                  <a:glow rad="228600">
                    <a:srgbClr val="000000"/>
                  </a:glow>
                </a:effectLst>
              </a:rPr>
              <a:t>	</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Honor and Respect</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6253234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5">
                                            <p:txEl>
                                              <p:pRg st="5" end="5"/>
                                            </p:txEl>
                                          </p:spTgt>
                                        </p:tgtEl>
                                        <p:attrNameLst>
                                          <p:attrName>style.visibility</p:attrName>
                                        </p:attrNameLst>
                                      </p:cBhvr>
                                      <p:to>
                                        <p:strVal val="visible"/>
                                      </p:to>
                                    </p:set>
                                    <p:animEffect transition="in" filter="fade">
                                      <p:cBhvr>
                                        <p:cTn id="3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14325" y="1276350"/>
            <a:ext cx="8534400" cy="3867150"/>
          </a:xfrm>
        </p:spPr>
        <p:txBody>
          <a:bodyPr>
            <a:noAutofit/>
          </a:bodyPr>
          <a:lstStyle/>
          <a:p>
            <a:pPr marL="0" indent="0" algn="just">
              <a:buNone/>
            </a:pPr>
            <a:r>
              <a:rPr lang="en-US" sz="4000" dirty="0" smtClean="0">
                <a:effectLst>
                  <a:glow rad="228600">
                    <a:srgbClr val="000000"/>
                  </a:glow>
                </a:effectLst>
              </a:rPr>
              <a:t>James 2:1-4</a:t>
            </a:r>
          </a:p>
          <a:p>
            <a:pPr marL="0" indent="0" algn="just">
              <a:buNone/>
            </a:pPr>
            <a:r>
              <a:rPr lang="en-US" sz="4000" dirty="0" smtClean="0">
                <a:effectLst>
                  <a:glow rad="228600">
                    <a:srgbClr val="000000"/>
                  </a:glow>
                </a:effectLst>
              </a:rPr>
              <a:t>	Judges with evil thoughts</a:t>
            </a:r>
          </a:p>
          <a:p>
            <a:pPr marL="0" indent="0" algn="just">
              <a:buNone/>
            </a:pPr>
            <a:r>
              <a:rPr lang="en-US" sz="4000" dirty="0" smtClean="0">
                <a:effectLst>
                  <a:glow rad="228600">
                    <a:srgbClr val="000000"/>
                  </a:glow>
                </a:effectLst>
              </a:rPr>
              <a:t>Modesty, decency and respectful:</a:t>
            </a:r>
          </a:p>
          <a:p>
            <a:pPr marL="0" indent="0" algn="just">
              <a:buNone/>
            </a:pPr>
            <a:r>
              <a:rPr lang="en-US" sz="4000" dirty="0">
                <a:effectLst>
                  <a:glow rad="228600">
                    <a:srgbClr val="000000"/>
                  </a:glow>
                </a:effectLst>
              </a:rPr>
              <a:t>	</a:t>
            </a:r>
            <a:r>
              <a:rPr lang="en-US" sz="4000" dirty="0" smtClean="0">
                <a:effectLst>
                  <a:glow rad="228600">
                    <a:srgbClr val="000000"/>
                  </a:glow>
                </a:effectLst>
              </a:rPr>
              <a:t>Matters of judgment</a:t>
            </a:r>
          </a:p>
          <a:p>
            <a:pPr marL="0" indent="0" algn="just">
              <a:buNone/>
            </a:pPr>
            <a:r>
              <a:rPr lang="en-US" sz="4000" dirty="0">
                <a:effectLst>
                  <a:glow rad="228600">
                    <a:srgbClr val="000000"/>
                  </a:glow>
                </a:effectLst>
              </a:rPr>
              <a:t>	</a:t>
            </a:r>
            <a:r>
              <a:rPr lang="en-US" sz="4000" dirty="0" smtClean="0">
                <a:effectLst>
                  <a:glow rad="228600">
                    <a:srgbClr val="000000"/>
                  </a:glow>
                </a:effectLst>
              </a:rPr>
              <a:t>Matters of certainty</a:t>
            </a:r>
          </a:p>
          <a:p>
            <a:pPr marL="0" indent="0" algn="just">
              <a:buNone/>
            </a:pPr>
            <a:r>
              <a:rPr lang="en-US" sz="4000" dirty="0">
                <a:effectLst>
                  <a:glow rad="228600">
                    <a:srgbClr val="000000"/>
                  </a:glow>
                </a:effectLst>
              </a:rPr>
              <a:t>	</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6200" dirty="0" smtClean="0">
                <a:effectLst>
                  <a:glow rad="228600">
                    <a:srgbClr val="030400"/>
                  </a:glow>
                  <a:outerShdw blurRad="50800" dist="63500" dir="2700000" algn="tl" rotWithShape="0">
                    <a:srgbClr val="000000">
                      <a:alpha val="48000"/>
                    </a:srgbClr>
                  </a:outerShdw>
                </a:effectLst>
                <a:latin typeface="+mn-lt"/>
              </a:rPr>
              <a:t>Judgment and Discernment</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2573007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5">
                                            <p:txEl>
                                              <p:pRg st="5" end="5"/>
                                            </p:txEl>
                                          </p:spTgt>
                                        </p:tgtEl>
                                        <p:attrNameLst>
                                          <p:attrName>style.visibility</p:attrName>
                                        </p:attrNameLst>
                                      </p:cBhvr>
                                      <p:to>
                                        <p:strVal val="visible"/>
                                      </p:to>
                                    </p:set>
                                    <p:animEffect transition="in" filter="fade">
                                      <p:cBhvr>
                                        <p:cTn id="3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696325" cy="3867150"/>
          </a:xfrm>
        </p:spPr>
        <p:txBody>
          <a:bodyPr>
            <a:noAutofit/>
          </a:bodyPr>
          <a:lstStyle/>
          <a:p>
            <a:pPr marL="0" indent="0" algn="just">
              <a:buNone/>
            </a:pPr>
            <a:r>
              <a:rPr lang="en-US" sz="4000" dirty="0" smtClean="0">
                <a:effectLst>
                  <a:glow rad="228600">
                    <a:srgbClr val="000000"/>
                  </a:glow>
                </a:effectLst>
              </a:rPr>
              <a:t>Christians are mindful of what they wear</a:t>
            </a:r>
          </a:p>
          <a:p>
            <a:pPr marL="0" indent="0" algn="just">
              <a:buNone/>
            </a:pPr>
            <a:r>
              <a:rPr lang="en-US" sz="4000" dirty="0">
                <a:effectLst>
                  <a:glow rad="228600">
                    <a:srgbClr val="000000"/>
                  </a:glow>
                </a:effectLst>
              </a:rPr>
              <a:t>	</a:t>
            </a:r>
            <a:r>
              <a:rPr lang="en-US" sz="4000" dirty="0" smtClean="0">
                <a:effectLst>
                  <a:glow rad="228600">
                    <a:srgbClr val="000000"/>
                  </a:glow>
                </a:effectLst>
              </a:rPr>
              <a:t>How clothing impacts others</a:t>
            </a:r>
          </a:p>
          <a:p>
            <a:pPr marL="0" indent="0" algn="just">
              <a:buNone/>
            </a:pPr>
            <a:r>
              <a:rPr lang="en-US" sz="4000" dirty="0">
                <a:effectLst>
                  <a:glow rad="228600">
                    <a:srgbClr val="000000"/>
                  </a:glow>
                </a:effectLst>
              </a:rPr>
              <a:t>	</a:t>
            </a:r>
            <a:r>
              <a:rPr lang="en-US" sz="4000" dirty="0" smtClean="0">
                <a:effectLst>
                  <a:glow rad="228600">
                    <a:srgbClr val="000000"/>
                  </a:glow>
                </a:effectLst>
              </a:rPr>
              <a:t>How clothing reflects respect</a:t>
            </a:r>
          </a:p>
          <a:p>
            <a:pPr marL="0" indent="0" algn="just">
              <a:buNone/>
            </a:pPr>
            <a:r>
              <a:rPr lang="en-US" sz="4000" dirty="0" smtClean="0">
                <a:effectLst>
                  <a:glow rad="228600">
                    <a:srgbClr val="000000"/>
                  </a:glow>
                </a:effectLst>
              </a:rPr>
              <a:t>Christians are careful in their judgment</a:t>
            </a:r>
          </a:p>
          <a:p>
            <a:pPr marL="0" indent="0" algn="just">
              <a:buNone/>
            </a:pPr>
            <a:r>
              <a:rPr lang="en-US" sz="4000" dirty="0">
                <a:effectLst>
                  <a:glow rad="228600">
                    <a:srgbClr val="000000"/>
                  </a:glow>
                </a:effectLst>
              </a:rPr>
              <a:t>	</a:t>
            </a:r>
            <a:r>
              <a:rPr lang="en-US" sz="4000" dirty="0" smtClean="0">
                <a:effectLst>
                  <a:glow rad="228600">
                    <a:srgbClr val="000000"/>
                  </a:glow>
                </a:effectLst>
              </a:rPr>
              <a:t>Discerning in opinions</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6200" dirty="0" smtClean="0">
                <a:effectLst>
                  <a:glow rad="228600">
                    <a:srgbClr val="030400"/>
                  </a:glow>
                  <a:outerShdw blurRad="50800" dist="63500" dir="2700000" algn="tl" rotWithShape="0">
                    <a:srgbClr val="000000">
                      <a:alpha val="48000"/>
                    </a:srgbClr>
                  </a:outerShdw>
                </a:effectLst>
                <a:latin typeface="+mn-lt"/>
              </a:rPr>
              <a:t>What Are You Wearing?</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2643281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6902823"/>
          </a:xfrm>
          <a:prstGeom prst="rect">
            <a:avLst/>
          </a:prstGeom>
        </p:spPr>
      </p:pic>
      <p:sp>
        <p:nvSpPr>
          <p:cNvPr id="3075" name="Rectangle 3"/>
          <p:cNvSpPr>
            <a:spLocks noGrp="1" noChangeArrowheads="1"/>
          </p:cNvSpPr>
          <p:nvPr>
            <p:ph idx="1"/>
          </p:nvPr>
        </p:nvSpPr>
        <p:spPr>
          <a:xfrm>
            <a:off x="304800" y="1428750"/>
            <a:ext cx="8534400" cy="3714750"/>
          </a:xfrm>
        </p:spPr>
        <p:txBody>
          <a:bodyPr>
            <a:noAutofit/>
          </a:bodyPr>
          <a:lstStyle/>
          <a:p>
            <a:pPr marL="0" indent="0" algn="just">
              <a:buNone/>
            </a:pPr>
            <a:r>
              <a:rPr lang="en-US" sz="3600" i="1" dirty="0" smtClean="0">
                <a:effectLst>
                  <a:glow rad="228600">
                    <a:srgbClr val="000000"/>
                  </a:glow>
                </a:effectLst>
              </a:rPr>
              <a:t>For </a:t>
            </a:r>
            <a:r>
              <a:rPr lang="en-US" sz="3600" i="1" dirty="0">
                <a:effectLst>
                  <a:glow rad="228600">
                    <a:srgbClr val="000000"/>
                  </a:glow>
                </a:effectLst>
              </a:rPr>
              <a:t>all of you who were baptized into Christ have clothed yourselves with Christ</a:t>
            </a:r>
            <a:r>
              <a:rPr lang="en-US" sz="3600" dirty="0" smtClean="0">
                <a:effectLst>
                  <a:glow rad="228600">
                    <a:srgbClr val="000000"/>
                  </a:glow>
                </a:effectLst>
              </a:rPr>
              <a:t>.</a:t>
            </a:r>
            <a:r>
              <a:rPr lang="en-US" sz="3600" dirty="0">
                <a:effectLst>
                  <a:glow rad="228600">
                    <a:srgbClr val="000000"/>
                  </a:glow>
                </a:effectLst>
              </a:rPr>
              <a:t> </a:t>
            </a:r>
            <a:r>
              <a:rPr lang="en-US" sz="3600" dirty="0" smtClean="0">
                <a:effectLst>
                  <a:glow rad="228600">
                    <a:srgbClr val="000000"/>
                  </a:glow>
                </a:effectLst>
              </a:rPr>
              <a:t>									Galatians </a:t>
            </a:r>
            <a:r>
              <a:rPr lang="en-US" sz="3600" dirty="0">
                <a:effectLst>
                  <a:glow rad="228600">
                    <a:srgbClr val="000000"/>
                  </a:glow>
                </a:effectLst>
              </a:rPr>
              <a:t>3:27 </a:t>
            </a:r>
            <a:endParaRPr lang="en-US" sz="3600" dirty="0" smtClean="0">
              <a:effectLst>
                <a:glow rad="228600">
                  <a:srgbClr val="000000"/>
                </a:glow>
              </a:effectLst>
            </a:endParaRPr>
          </a:p>
          <a:p>
            <a:pPr marL="0" indent="0" algn="just">
              <a:buNone/>
            </a:pPr>
            <a:r>
              <a:rPr lang="en-US" sz="3600" i="1" dirty="0" smtClean="0">
                <a:effectLst>
                  <a:glow rad="228600">
                    <a:srgbClr val="000000"/>
                  </a:glow>
                </a:effectLst>
              </a:rPr>
              <a:t>"</a:t>
            </a:r>
            <a:r>
              <a:rPr lang="en-US" sz="3600" i="1" dirty="0">
                <a:effectLst>
                  <a:glow rad="228600">
                    <a:srgbClr val="000000"/>
                  </a:glow>
                </a:effectLst>
              </a:rPr>
              <a:t>Behold, I am coming as a thief. Blessed is he who watches, and keeps his garments, lest he walk naked and they see his shame</a:t>
            </a:r>
            <a:r>
              <a:rPr lang="en-US" sz="3600" dirty="0" smtClean="0">
                <a:effectLst>
                  <a:glow rad="228600">
                    <a:srgbClr val="000000"/>
                  </a:glow>
                </a:effectLst>
              </a:rPr>
              <a:t>.“									Revelation </a:t>
            </a:r>
            <a:r>
              <a:rPr lang="en-US" sz="3600" dirty="0">
                <a:effectLst>
                  <a:glow rad="228600">
                    <a:srgbClr val="000000"/>
                  </a:glow>
                </a:effectLst>
              </a:rPr>
              <a:t>16:15 </a:t>
            </a:r>
          </a:p>
        </p:txBody>
      </p:sp>
      <p:sp>
        <p:nvSpPr>
          <p:cNvPr id="5" name="Rectangle 2"/>
          <p:cNvSpPr>
            <a:spLocks noGrp="1" noRot="1" noChangeArrowheads="1"/>
          </p:cNvSpPr>
          <p:nvPr>
            <p:ph type="title"/>
          </p:nvPr>
        </p:nvSpPr>
        <p:spPr>
          <a:xfrm>
            <a:off x="9525" y="22860"/>
            <a:ext cx="9144000" cy="1177290"/>
          </a:xfrm>
        </p:spPr>
        <p:txBody>
          <a:bodyPr>
            <a:noAutofit/>
          </a:bodyPr>
          <a:lstStyle/>
          <a:p>
            <a:pPr algn="ctr" eaLnBrk="1" hangingPunct="1">
              <a:defRPr/>
            </a:pPr>
            <a:r>
              <a:rPr lang="en-US" sz="6000" dirty="0" smtClean="0">
                <a:effectLst>
                  <a:glow rad="228600">
                    <a:srgbClr val="030400"/>
                  </a:glow>
                  <a:outerShdw blurRad="50800" dist="63500" dir="2700000" algn="tl" rotWithShape="0">
                    <a:srgbClr val="000000">
                      <a:alpha val="48000"/>
                    </a:srgbClr>
                  </a:outerShdw>
                </a:effectLst>
                <a:latin typeface="+mn-lt"/>
              </a:rPr>
              <a:t>Putting On Christ</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3811599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6:60-71</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Departure of many disciples</a:t>
            </a:r>
          </a:p>
          <a:p>
            <a:pPr marL="0" indent="0" algn="just">
              <a:buNone/>
            </a:pPr>
            <a:r>
              <a:rPr lang="en-US" sz="3750" dirty="0"/>
              <a:t>	</a:t>
            </a:r>
            <a:endParaRPr lang="en-US" sz="3750" dirty="0" smtClean="0"/>
          </a:p>
          <a:p>
            <a:pPr marL="0" indent="0" algn="just">
              <a:buNone/>
            </a:pPr>
            <a:r>
              <a:rPr lang="en-US" sz="3750" dirty="0" smtClean="0"/>
              <a:t>The Words of Jesus are Life</a:t>
            </a:r>
          </a:p>
          <a:p>
            <a:pPr marL="0" indent="0" algn="just">
              <a:buNone/>
            </a:pPr>
            <a:r>
              <a:rPr lang="en-US" sz="3750" dirty="0"/>
              <a:t>	</a:t>
            </a:r>
            <a:r>
              <a:rPr lang="en-US" sz="3750" dirty="0" smtClean="0"/>
              <a:t>Obtaining eternal life through them</a:t>
            </a:r>
          </a:p>
          <a:p>
            <a:pPr marL="0" indent="0" algn="just">
              <a:buNone/>
            </a:pPr>
            <a:r>
              <a:rPr lang="en-US" sz="3750" dirty="0"/>
              <a:t>	</a:t>
            </a:r>
            <a:r>
              <a:rPr lang="en-US" sz="3750" dirty="0" smtClean="0"/>
              <a:t>Consuming His words</a:t>
            </a:r>
          </a:p>
          <a:p>
            <a:pPr marL="0" indent="0" algn="just">
              <a:buNone/>
            </a:pPr>
            <a:r>
              <a:rPr lang="en-US" sz="3750" dirty="0"/>
              <a:t>	</a:t>
            </a:r>
            <a:r>
              <a:rPr lang="en-US" sz="3750" dirty="0" smtClean="0"/>
              <a:t>Coming to Him by these words</a:t>
            </a:r>
          </a:p>
        </p:txBody>
      </p:sp>
    </p:spTree>
    <p:extLst>
      <p:ext uri="{BB962C8B-B14F-4D97-AF65-F5344CB8AC3E}">
        <p14:creationId xmlns:p14="http://schemas.microsoft.com/office/powerpoint/2010/main" val="43808730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6:60-71</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Departure of many disciples</a:t>
            </a:r>
          </a:p>
          <a:p>
            <a:pPr marL="0" indent="0" algn="just">
              <a:buNone/>
            </a:pPr>
            <a:r>
              <a:rPr lang="en-US" sz="3750" dirty="0"/>
              <a:t>	</a:t>
            </a:r>
            <a:endParaRPr lang="en-US" sz="3750" dirty="0" smtClean="0"/>
          </a:p>
          <a:p>
            <a:pPr marL="0" indent="0" algn="just">
              <a:buNone/>
            </a:pPr>
            <a:r>
              <a:rPr lang="en-US" sz="3750" dirty="0" smtClean="0"/>
              <a:t>The Words of Jesus are Life</a:t>
            </a:r>
          </a:p>
          <a:p>
            <a:pPr marL="0" indent="0" algn="just">
              <a:buNone/>
            </a:pPr>
            <a:endParaRPr lang="en-US" sz="3750" dirty="0"/>
          </a:p>
          <a:p>
            <a:pPr marL="0" indent="0" algn="just">
              <a:buNone/>
            </a:pPr>
            <a:r>
              <a:rPr lang="en-US" sz="3750" dirty="0" smtClean="0"/>
              <a:t>Peter’s (all) confession</a:t>
            </a:r>
          </a:p>
          <a:p>
            <a:pPr marL="0" indent="0" algn="just">
              <a:buNone/>
            </a:pPr>
            <a:r>
              <a:rPr lang="en-US" sz="3750" dirty="0"/>
              <a:t>	</a:t>
            </a:r>
            <a:r>
              <a:rPr lang="en-US" sz="3750" dirty="0" smtClean="0"/>
              <a:t>Identification of Judas as the betrayer</a:t>
            </a:r>
            <a:endParaRPr lang="en-US" sz="3750" dirty="0"/>
          </a:p>
        </p:txBody>
      </p:sp>
    </p:spTree>
    <p:extLst>
      <p:ext uri="{BB962C8B-B14F-4D97-AF65-F5344CB8AC3E}">
        <p14:creationId xmlns:p14="http://schemas.microsoft.com/office/powerpoint/2010/main" val="4283918497"/>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7:1-10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Feast of the Tabernacles</a:t>
            </a:r>
          </a:p>
          <a:p>
            <a:pPr marL="0" indent="0" algn="just">
              <a:buNone/>
            </a:pPr>
            <a:r>
              <a:rPr lang="en-US" sz="3750" dirty="0"/>
              <a:t>	</a:t>
            </a:r>
            <a:r>
              <a:rPr lang="en-US" sz="3750" dirty="0" smtClean="0"/>
              <a:t>September</a:t>
            </a:r>
          </a:p>
          <a:p>
            <a:pPr marL="0" indent="0" algn="just">
              <a:buNone/>
            </a:pPr>
            <a:r>
              <a:rPr lang="en-US" sz="3750" dirty="0"/>
              <a:t>	</a:t>
            </a:r>
            <a:r>
              <a:rPr lang="en-US" sz="3750" dirty="0" smtClean="0"/>
              <a:t>Dwelling in tents</a:t>
            </a:r>
          </a:p>
        </p:txBody>
      </p:sp>
    </p:spTree>
    <p:extLst>
      <p:ext uri="{BB962C8B-B14F-4D97-AF65-F5344CB8AC3E}">
        <p14:creationId xmlns:p14="http://schemas.microsoft.com/office/powerpoint/2010/main" val="689247474"/>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597803723"/>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a16="http://schemas.microsoft.com/office/drawing/2014/main" xmlns="" val="20000"/>
                    </a:ext>
                  </a:extLst>
                </a:gridCol>
                <a:gridCol w="4622006">
                  <a:extLst>
                    <a:ext uri="{9D8B030D-6E8A-4147-A177-3AD203B41FA5}">
                      <a16:colId xmlns:a16="http://schemas.microsoft.com/office/drawing/2014/main" xmlns=""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44</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225</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164</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 Anthony Ward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75</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 Anthony Ward</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347</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307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335850531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38250"/>
            <a:ext cx="9147811" cy="6381751"/>
          </a:xfrm>
          <a:prstGeom prst="rect">
            <a:avLst/>
          </a:prstGeom>
        </p:spPr>
      </p:pic>
      <p:sp>
        <p:nvSpPr>
          <p:cNvPr id="4" name="Title 3"/>
          <p:cNvSpPr>
            <a:spLocks noGrp="1"/>
          </p:cNvSpPr>
          <p:nvPr>
            <p:ph type="ctrTitle"/>
          </p:nvPr>
        </p:nvSpPr>
        <p:spPr>
          <a:xfrm>
            <a:off x="203961" y="-1009650"/>
            <a:ext cx="8659879" cy="2895600"/>
          </a:xfrm>
        </p:spPr>
        <p:txBody>
          <a:bodyPr>
            <a:noAutofit/>
          </a:bodyPr>
          <a:lstStyle/>
          <a:p>
            <a:r>
              <a:rPr lang="en-US" sz="6000" dirty="0" smtClean="0">
                <a:effectLst>
                  <a:glow rad="228600">
                    <a:srgbClr val="000204"/>
                  </a:glow>
                </a:effectLst>
                <a:latin typeface="+mn-lt"/>
              </a:rPr>
              <a:t>You are wearing that?</a:t>
            </a:r>
            <a:endParaRPr lang="en-US" sz="6000" i="1" dirty="0">
              <a:effectLst>
                <a:glow rad="228600">
                  <a:srgbClr val="000204"/>
                </a:glow>
              </a:effectLst>
              <a:latin typeface="+mn-lt"/>
            </a:endParaRPr>
          </a:p>
        </p:txBody>
      </p:sp>
    </p:spTree>
    <p:extLst>
      <p:ext uri="{BB962C8B-B14F-4D97-AF65-F5344CB8AC3E}">
        <p14:creationId xmlns:p14="http://schemas.microsoft.com/office/powerpoint/2010/main" val="2736885591"/>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omework (812070801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0"/>
            <a:ext cx="7851991" cy="52387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upload.wikimedia.org/wikipedia/commons/9/9b/United_Airlines%2C_Hawaii_handbag_in_the_1960s%2C_from-_An_unidentified_couple_stand_on_the_steps_to_an_aircraft_%2813244363504%29_%28cropped%2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4974856" y="-15240"/>
            <a:ext cx="4178669" cy="522366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962400" y="-337106"/>
            <a:ext cx="999756" cy="58674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4541691"/>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408257</TotalTime>
  <Words>1263</Words>
  <Application>Microsoft Office PowerPoint</Application>
  <PresentationFormat>On-screen Show (16:9)</PresentationFormat>
  <Paragraphs>197</Paragraphs>
  <Slides>29</Slides>
  <Notes>28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Arial</vt:lpstr>
      <vt:lpstr>Bell MT</vt:lpstr>
      <vt:lpstr>Calibri</vt:lpstr>
      <vt:lpstr>Calibri Light</vt:lpstr>
      <vt:lpstr>Lucida Sans Unicode</vt:lpstr>
      <vt:lpstr>system-ui</vt:lpstr>
      <vt:lpstr>Times New Roman</vt:lpstr>
      <vt:lpstr>Wingdings</vt:lpstr>
      <vt:lpstr>Office Theme</vt:lpstr>
      <vt:lpstr>Welcome!</vt:lpstr>
      <vt:lpstr>John 6:60-71</vt:lpstr>
      <vt:lpstr>John 6:60-71</vt:lpstr>
      <vt:lpstr>John 6:60-71</vt:lpstr>
      <vt:lpstr>John 7:1-10</vt:lpstr>
      <vt:lpstr>Welcome!</vt:lpstr>
      <vt:lpstr>PowerPoint Presentation</vt:lpstr>
      <vt:lpstr>You are wearing that?</vt:lpstr>
      <vt:lpstr>PowerPoint Presentation</vt:lpstr>
      <vt:lpstr>Clothes in the Bible</vt:lpstr>
      <vt:lpstr>Clothes in the Bible</vt:lpstr>
      <vt:lpstr>Clothes in the Bible</vt:lpstr>
      <vt:lpstr>Clothes in the Bible</vt:lpstr>
      <vt:lpstr>Clothes in the Bible</vt:lpstr>
      <vt:lpstr>Clothes in the Bible</vt:lpstr>
      <vt:lpstr>Christians and Clothing</vt:lpstr>
      <vt:lpstr>Modesty and Decency</vt:lpstr>
      <vt:lpstr>Modesty and Decency</vt:lpstr>
      <vt:lpstr>Modesty and Decency</vt:lpstr>
      <vt:lpstr>Modesty and Decency</vt:lpstr>
      <vt:lpstr>PowerPoint Presentation</vt:lpstr>
      <vt:lpstr>Modesty and Decency</vt:lpstr>
      <vt:lpstr>Modesty and Decency</vt:lpstr>
      <vt:lpstr>Honor and Respect</vt:lpstr>
      <vt:lpstr>Honor and Respect</vt:lpstr>
      <vt:lpstr>Judgment and Discernment</vt:lpstr>
      <vt:lpstr>What Are You Wearing?</vt:lpstr>
      <vt:lpstr>PowerPoint Presentation</vt:lpstr>
      <vt:lpstr>Putting On Christ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1642</cp:revision>
  <dcterms:modified xsi:type="dcterms:W3CDTF">2021-11-01T17:10:45Z</dcterms:modified>
</cp:coreProperties>
</file>